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3" r:id="rId6"/>
    <p:sldId id="257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444" y="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9AD75-2F20-4577-8353-28DC8922DF5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EB369-D82B-4EE1-A2F0-5B6C699765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Srovnávání 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VY_32_INOVACE_ANJ.2.06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6.3.2014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a procvičuje schopnost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srovnávání.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475656" y="3284984"/>
            <a:ext cx="6419322" cy="923330"/>
          </a:xfrm>
          <a:prstGeom prst="rect">
            <a:avLst/>
          </a:prstGeom>
          <a:solidFill>
            <a:srgbClr val="7030A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5400" b="1" u="sng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as</a:t>
            </a:r>
            <a:r>
              <a:rPr lang="en-GB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for comparison</a:t>
            </a:r>
            <a:endParaRPr lang="en-GB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253618" y="1052736"/>
            <a:ext cx="24432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 ... as 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2915816" y="2060848"/>
            <a:ext cx="3427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as ... as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067944" y="4293096"/>
            <a:ext cx="34579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not so ... as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404664"/>
            <a:ext cx="452239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 ... as</a:t>
            </a:r>
          </a:p>
          <a:p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not as ... as</a:t>
            </a:r>
          </a:p>
          <a:p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not so ... as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923928" y="620688"/>
            <a:ext cx="47355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with an adjective or adverb</a:t>
            </a:r>
            <a:endParaRPr lang="en-GB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323528" y="3212976"/>
            <a:ext cx="84895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We can use </a:t>
            </a:r>
            <a:r>
              <a:rPr lang="en-GB" sz="3200" b="1" dirty="0" smtClean="0"/>
              <a:t>as ... as  </a:t>
            </a:r>
            <a:r>
              <a:rPr lang="en-GB" sz="3200" dirty="0" smtClean="0"/>
              <a:t>when we say that two things </a:t>
            </a:r>
          </a:p>
          <a:p>
            <a:r>
              <a:rPr lang="en-GB" sz="3200" dirty="0" smtClean="0"/>
              <a:t>are the same in some way.</a:t>
            </a:r>
            <a:endParaRPr lang="en-GB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915816" y="4509120"/>
            <a:ext cx="56845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It’s </a:t>
            </a:r>
            <a:r>
              <a:rPr lang="en-GB" sz="3200" b="1" dirty="0" smtClean="0"/>
              <a:t>as </a:t>
            </a:r>
            <a:r>
              <a:rPr lang="en-GB" sz="3200" dirty="0" smtClean="0"/>
              <a:t>cold </a:t>
            </a:r>
            <a:r>
              <a:rPr lang="en-GB" sz="3200" b="1" dirty="0" smtClean="0"/>
              <a:t>as </a:t>
            </a:r>
            <a:r>
              <a:rPr lang="en-GB" sz="3200" dirty="0" smtClean="0"/>
              <a:t>ice.</a:t>
            </a:r>
          </a:p>
          <a:p>
            <a:r>
              <a:rPr lang="en-GB" sz="3200" dirty="0" smtClean="0"/>
              <a:t>   You are</a:t>
            </a:r>
            <a:r>
              <a:rPr lang="en-GB" sz="3200" b="1" dirty="0" smtClean="0"/>
              <a:t>n’t as </a:t>
            </a:r>
            <a:r>
              <a:rPr lang="en-GB" sz="3200" dirty="0" smtClean="0"/>
              <a:t>clever </a:t>
            </a:r>
            <a:r>
              <a:rPr lang="en-GB" sz="3200" b="1" dirty="0" smtClean="0"/>
              <a:t>as </a:t>
            </a:r>
            <a:r>
              <a:rPr lang="en-GB" sz="3200" dirty="0" smtClean="0"/>
              <a:t>him.</a:t>
            </a:r>
          </a:p>
          <a:p>
            <a:r>
              <a:rPr lang="en-GB" sz="3200" dirty="0" smtClean="0"/>
              <a:t>      She’s </a:t>
            </a:r>
            <a:r>
              <a:rPr lang="en-GB" sz="3200" b="1" dirty="0" smtClean="0"/>
              <a:t>not so </a:t>
            </a:r>
            <a:r>
              <a:rPr lang="en-GB" sz="3200" dirty="0" smtClean="0"/>
              <a:t>nice </a:t>
            </a:r>
            <a:r>
              <a:rPr lang="en-GB" sz="3200" b="1" dirty="0" smtClean="0"/>
              <a:t>as</a:t>
            </a:r>
            <a:r>
              <a:rPr lang="en-GB" sz="3200" dirty="0" smtClean="0"/>
              <a:t> her sister.</a:t>
            </a:r>
            <a:endParaRPr lang="en-GB" sz="3200" dirty="0"/>
          </a:p>
        </p:txBody>
      </p:sp>
      <p:sp>
        <p:nvSpPr>
          <p:cNvPr id="8" name="Obdélník 7"/>
          <p:cNvSpPr/>
          <p:nvPr/>
        </p:nvSpPr>
        <p:spPr>
          <a:xfrm>
            <a:off x="971600" y="4797152"/>
            <a:ext cx="7615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Think about the examples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620688"/>
            <a:ext cx="47791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 much ... as</a:t>
            </a:r>
          </a:p>
          <a:p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as many ... as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796136" y="1268760"/>
            <a:ext cx="2175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with a noun</a:t>
            </a:r>
            <a:endParaRPr lang="en-GB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2996952"/>
            <a:ext cx="72178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With a noun, we use </a:t>
            </a:r>
            <a:r>
              <a:rPr lang="en-GB" sz="3200" b="1" dirty="0" smtClean="0"/>
              <a:t>as much ... as  </a:t>
            </a:r>
            <a:r>
              <a:rPr lang="en-GB" sz="3200" dirty="0" smtClean="0"/>
              <a:t> </a:t>
            </a:r>
          </a:p>
          <a:p>
            <a:r>
              <a:rPr lang="en-GB" sz="3200" dirty="0" smtClean="0"/>
              <a:t>or </a:t>
            </a:r>
            <a:r>
              <a:rPr lang="en-GB" sz="3200" b="1" dirty="0" smtClean="0"/>
              <a:t>as many ... as </a:t>
            </a:r>
            <a:r>
              <a:rPr lang="en-GB" sz="3200" dirty="0" smtClean="0"/>
              <a:t>... to talk about quantity.</a:t>
            </a:r>
            <a:endParaRPr lang="en-GB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1331640" y="4581128"/>
            <a:ext cx="71905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I haven’t got </a:t>
            </a:r>
            <a:r>
              <a:rPr lang="en-GB" sz="3200" b="1" dirty="0" smtClean="0"/>
              <a:t>as much </a:t>
            </a:r>
            <a:r>
              <a:rPr lang="en-GB" sz="3200" dirty="0" smtClean="0"/>
              <a:t>money </a:t>
            </a:r>
            <a:r>
              <a:rPr lang="en-GB" sz="3200" b="1" dirty="0" smtClean="0"/>
              <a:t>as </a:t>
            </a:r>
            <a:r>
              <a:rPr lang="en-GB" sz="3200" dirty="0" smtClean="0"/>
              <a:t>I thought.</a:t>
            </a:r>
          </a:p>
          <a:p>
            <a:r>
              <a:rPr lang="en-GB" sz="3200" dirty="0" smtClean="0"/>
              <a:t>   He read </a:t>
            </a:r>
            <a:r>
              <a:rPr lang="en-GB" sz="3200" b="1" dirty="0" smtClean="0"/>
              <a:t>as many </a:t>
            </a:r>
            <a:r>
              <a:rPr lang="en-GB" sz="3200" dirty="0" smtClean="0"/>
              <a:t>books </a:t>
            </a:r>
            <a:r>
              <a:rPr lang="en-GB" sz="3200" b="1" dirty="0" smtClean="0"/>
              <a:t>as </a:t>
            </a:r>
            <a:r>
              <a:rPr lang="en-GB" sz="3200" dirty="0" smtClean="0"/>
              <a:t>possible.</a:t>
            </a:r>
          </a:p>
        </p:txBody>
      </p:sp>
      <p:sp>
        <p:nvSpPr>
          <p:cNvPr id="8" name="Obdélník 7"/>
          <p:cNvSpPr/>
          <p:nvPr/>
        </p:nvSpPr>
        <p:spPr>
          <a:xfrm>
            <a:off x="899592" y="4653136"/>
            <a:ext cx="7615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Think about the examples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60648"/>
            <a:ext cx="63693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twice as ... as</a:t>
            </a:r>
          </a:p>
          <a:p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three times as ... as</a:t>
            </a:r>
          </a:p>
          <a:p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half as ... as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109498" y="2060848"/>
            <a:ext cx="40345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with twice, three times</a:t>
            </a:r>
          </a:p>
          <a:p>
            <a:r>
              <a:rPr lang="en-GB" sz="3200" dirty="0" smtClean="0"/>
              <a:t>half, a quarter</a:t>
            </a:r>
            <a:endParaRPr lang="en-GB" sz="32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971600" y="3284984"/>
            <a:ext cx="54679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We can also use </a:t>
            </a:r>
            <a:r>
              <a:rPr lang="en-GB" sz="3200" b="1" dirty="0" smtClean="0"/>
              <a:t>twice as ... as, </a:t>
            </a:r>
          </a:p>
          <a:p>
            <a:r>
              <a:rPr lang="en-GB" sz="3200" b="1" dirty="0" smtClean="0"/>
              <a:t>three times as ... as,</a:t>
            </a:r>
          </a:p>
          <a:p>
            <a:r>
              <a:rPr lang="en-GB" sz="3200" b="1" dirty="0" smtClean="0"/>
              <a:t>half as ... as, a quarter as ... as</a:t>
            </a:r>
            <a:endParaRPr lang="en-GB" sz="32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5013176"/>
            <a:ext cx="86843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We got </a:t>
            </a:r>
            <a:r>
              <a:rPr lang="en-GB" sz="3200" b="1" dirty="0" smtClean="0"/>
              <a:t>three times as </a:t>
            </a:r>
            <a:r>
              <a:rPr lang="en-GB" sz="3200" dirty="0" smtClean="0"/>
              <a:t>many book </a:t>
            </a:r>
            <a:r>
              <a:rPr lang="en-GB" sz="3200" b="1" dirty="0" smtClean="0"/>
              <a:t>as </a:t>
            </a:r>
            <a:r>
              <a:rPr lang="en-GB" sz="3200" dirty="0" smtClean="0"/>
              <a:t>we expected. </a:t>
            </a:r>
          </a:p>
          <a:p>
            <a:r>
              <a:rPr lang="en-GB" sz="3200" dirty="0" smtClean="0"/>
              <a:t>   My brother is </a:t>
            </a:r>
            <a:r>
              <a:rPr lang="en-GB" sz="3200" b="1" dirty="0" smtClean="0"/>
              <a:t>twice as </a:t>
            </a:r>
            <a:r>
              <a:rPr lang="en-GB" sz="3200" dirty="0" smtClean="0"/>
              <a:t>old </a:t>
            </a:r>
            <a:r>
              <a:rPr lang="en-GB" sz="3200" b="1" dirty="0" smtClean="0"/>
              <a:t>as</a:t>
            </a:r>
            <a:r>
              <a:rPr lang="en-GB" sz="3200" dirty="0" smtClean="0"/>
              <a:t> me.</a:t>
            </a:r>
          </a:p>
          <a:p>
            <a:r>
              <a:rPr lang="en-GB" sz="3200" dirty="0" smtClean="0"/>
              <a:t>      He isn’t </a:t>
            </a:r>
            <a:r>
              <a:rPr lang="en-GB" sz="3200" b="1" dirty="0" smtClean="0"/>
              <a:t>half as </a:t>
            </a:r>
            <a:r>
              <a:rPr lang="en-GB" sz="3200" dirty="0" smtClean="0"/>
              <a:t>clever </a:t>
            </a:r>
            <a:r>
              <a:rPr lang="en-GB" sz="3200" b="1" dirty="0" smtClean="0"/>
              <a:t>as </a:t>
            </a:r>
            <a:r>
              <a:rPr lang="en-GB" sz="3200" dirty="0" smtClean="0"/>
              <a:t>he thinks he is.</a:t>
            </a:r>
          </a:p>
        </p:txBody>
      </p:sp>
      <p:sp>
        <p:nvSpPr>
          <p:cNvPr id="8" name="Obdélník 7"/>
          <p:cNvSpPr/>
          <p:nvPr/>
        </p:nvSpPr>
        <p:spPr>
          <a:xfrm>
            <a:off x="683568" y="5301208"/>
            <a:ext cx="76153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Think about the examples</a:t>
            </a:r>
            <a:endParaRPr lang="cs-CZ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268760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r>
              <a:rPr lang="cs-CZ" sz="1200" dirty="0" smtClean="0"/>
              <a:t>BELÁN, </a:t>
            </a:r>
            <a:r>
              <a:rPr lang="cs-CZ" sz="1200" dirty="0" err="1" smtClean="0"/>
              <a:t>Juraj</a:t>
            </a:r>
            <a:r>
              <a:rPr lang="cs-CZ" sz="1200" dirty="0" smtClean="0"/>
              <a:t>. </a:t>
            </a:r>
            <a:r>
              <a:rPr lang="cs-CZ" sz="1200" i="1" dirty="0" smtClean="0"/>
              <a:t>Odmaturuj z anglického jazyka</a:t>
            </a:r>
            <a:r>
              <a:rPr lang="cs-CZ" sz="1200" dirty="0" smtClean="0"/>
              <a:t>. Brno: DIDAKTIS </a:t>
            </a:r>
            <a:r>
              <a:rPr lang="cs-CZ" sz="1200" dirty="0" err="1" smtClean="0"/>
              <a:t>spol.s</a:t>
            </a:r>
            <a:r>
              <a:rPr lang="cs-CZ" sz="1200" dirty="0" smtClean="0"/>
              <a:t> r.o., 2004, ISBN 80-86285-85-5. 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133</TotalTime>
  <Words>436</Words>
  <Application>Microsoft Office PowerPoint</Application>
  <PresentationFormat>Předvádění na obrazovce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19</cp:revision>
  <dcterms:created xsi:type="dcterms:W3CDTF">2014-02-11T19:33:17Z</dcterms:created>
  <dcterms:modified xsi:type="dcterms:W3CDTF">2014-04-14T18:27:07Z</dcterms:modified>
</cp:coreProperties>
</file>